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20" r:id="rId4"/>
  </p:sldMasterIdLst>
  <p:notesMasterIdLst>
    <p:notesMasterId r:id="rId14"/>
  </p:notesMasterIdLst>
  <p:handoutMasterIdLst>
    <p:handoutMasterId r:id="rId15"/>
  </p:handoutMasterIdLst>
  <p:sldIdLst>
    <p:sldId id="281" r:id="rId5"/>
    <p:sldId id="355" r:id="rId6"/>
    <p:sldId id="353" r:id="rId7"/>
    <p:sldId id="351" r:id="rId8"/>
    <p:sldId id="283" r:id="rId9"/>
    <p:sldId id="357" r:id="rId10"/>
    <p:sldId id="284" r:id="rId11"/>
    <p:sldId id="356" r:id="rId12"/>
    <p:sldId id="3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60" userDrawn="1">
          <p15:clr>
            <a:srgbClr val="A4A3A4"/>
          </p15:clr>
        </p15:guide>
        <p15:guide id="2" pos="739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4364" autoAdjust="0"/>
  </p:normalViewPr>
  <p:slideViewPr>
    <p:cSldViewPr snapToGrid="0">
      <p:cViewPr varScale="1">
        <p:scale>
          <a:sx n="62" d="100"/>
          <a:sy n="62" d="100"/>
        </p:scale>
        <p:origin x="252" y="66"/>
      </p:cViewPr>
      <p:guideLst>
        <p:guide pos="360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Johnson &amp; Johnson's Market Capitalization since 2017 to 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2898513597583229E-17"/>
                  <c:y val="0.1304973094795685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B5-423A-BDD2-93171ECC6627}"/>
                </c:ext>
              </c:extLst>
            </c:dLbl>
            <c:dLbl>
              <c:idx val="1"/>
              <c:layout>
                <c:manualLayout>
                  <c:x val="1.2490242612635256E-3"/>
                  <c:y val="0.124359148168205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B5-423A-BDD2-93171ECC6627}"/>
                </c:ext>
              </c:extLst>
            </c:dLbl>
            <c:dLbl>
              <c:idx val="2"/>
              <c:layout>
                <c:manualLayout>
                  <c:x val="0"/>
                  <c:y val="9.98065029227555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B5-423A-BDD2-93171ECC66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Sheet1!$B$2:$B$4</c:f>
              <c:numCache>
                <c:formatCode>#,##0</c:formatCode>
                <c:ptCount val="3"/>
                <c:pt idx="0" formatCode="&quot;$&quot;#,##0_);[Red]\(&quot;$&quot;#,##0\)">
                  <c:v>374802</c:v>
                </c:pt>
                <c:pt idx="1">
                  <c:v>343572</c:v>
                </c:pt>
                <c:pt idx="2">
                  <c:v>389921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67-45E6-8472-6DE62CD76D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1967-45E6-8472-6DE62CD76D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1967-45E6-8472-6DE62CD76DC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20202112"/>
        <c:axId val="233051120"/>
      </c:barChart>
      <c:catAx>
        <c:axId val="42020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51120"/>
        <c:crosses val="autoZero"/>
        <c:auto val="1"/>
        <c:lblAlgn val="ctr"/>
        <c:lblOffset val="100"/>
        <c:noMultiLvlLbl val="0"/>
      </c:catAx>
      <c:valAx>
        <c:axId val="23305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20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B4F761-B09E-4C55-8EBF-093213FAF4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3428E3-222B-4CE8-9632-EB4509AA752A}">
      <dgm:prSet phldrT="[Text]"/>
      <dgm:spPr/>
      <dgm:t>
        <a:bodyPr/>
        <a:lstStyle/>
        <a:p>
          <a:r>
            <a:rPr lang="en-US" dirty="0"/>
            <a:t>Stock Price</a:t>
          </a:r>
        </a:p>
      </dgm:t>
    </dgm:pt>
    <dgm:pt modelId="{337467B3-670E-4553-9253-F3A5ABCBF472}" type="parTrans" cxnId="{8FA00883-7F58-4C6A-B121-766A16415CE8}">
      <dgm:prSet/>
      <dgm:spPr/>
      <dgm:t>
        <a:bodyPr/>
        <a:lstStyle/>
        <a:p>
          <a:endParaRPr lang="en-US"/>
        </a:p>
      </dgm:t>
    </dgm:pt>
    <dgm:pt modelId="{AAE7EDF6-B8E4-443A-92AC-C34DEC41C1AA}" type="sibTrans" cxnId="{8FA00883-7F58-4C6A-B121-766A16415CE8}">
      <dgm:prSet/>
      <dgm:spPr/>
      <dgm:t>
        <a:bodyPr/>
        <a:lstStyle/>
        <a:p>
          <a:endParaRPr lang="en-US"/>
        </a:p>
      </dgm:t>
    </dgm:pt>
    <dgm:pt modelId="{8244D896-7EC8-42B4-B23B-68D66702BA79}">
      <dgm:prSet phldrT="[Text]"/>
      <dgm:spPr/>
      <dgm:t>
        <a:bodyPr/>
        <a:lstStyle/>
        <a:p>
          <a:r>
            <a:rPr lang="en-US" dirty="0"/>
            <a:t>The company’s current stock price is US $148.10 (</a:t>
          </a:r>
          <a:r>
            <a:rPr lang="en-US" dirty="0">
              <a:solidFill>
                <a:schemeClr val="tx2">
                  <a:lumMod val="90000"/>
                  <a:lumOff val="10000"/>
                </a:schemeClr>
              </a:solidFill>
              <a:latin typeface="Carlito"/>
            </a:rPr>
            <a:t>Yahoo! Finance, 2020)</a:t>
          </a:r>
          <a:r>
            <a:rPr lang="en-US" dirty="0">
              <a:solidFill>
                <a:schemeClr val="tx2">
                  <a:lumMod val="90000"/>
                  <a:lumOff val="10000"/>
                </a:schemeClr>
              </a:solidFill>
            </a:rPr>
            <a:t>. </a:t>
          </a:r>
          <a:endParaRPr lang="en-US" dirty="0"/>
        </a:p>
      </dgm:t>
    </dgm:pt>
    <dgm:pt modelId="{A3B60651-B635-4BDB-882A-4A7B8FED6DE9}" type="parTrans" cxnId="{58661423-CC0C-4E4E-83E6-CD7641690D4C}">
      <dgm:prSet/>
      <dgm:spPr/>
      <dgm:t>
        <a:bodyPr/>
        <a:lstStyle/>
        <a:p>
          <a:endParaRPr lang="en-US"/>
        </a:p>
      </dgm:t>
    </dgm:pt>
    <dgm:pt modelId="{467608DF-D411-4B6E-90C0-78B62FD66746}" type="sibTrans" cxnId="{58661423-CC0C-4E4E-83E6-CD7641690D4C}">
      <dgm:prSet/>
      <dgm:spPr/>
      <dgm:t>
        <a:bodyPr/>
        <a:lstStyle/>
        <a:p>
          <a:endParaRPr lang="en-US"/>
        </a:p>
      </dgm:t>
    </dgm:pt>
    <dgm:pt modelId="{047E56F0-010E-4CBA-BB70-4E4FB505232A}">
      <dgm:prSet/>
      <dgm:spPr/>
      <dgm:t>
        <a:bodyPr/>
        <a:lstStyle/>
        <a:p>
          <a:r>
            <a:rPr lang="en-US" dirty="0"/>
            <a:t>Dividend Payment</a:t>
          </a:r>
        </a:p>
      </dgm:t>
    </dgm:pt>
    <dgm:pt modelId="{9B0E053C-768C-48AF-BF09-47167EB060E7}" type="parTrans" cxnId="{5782D8A1-0A1E-45D2-A684-D41EAFFDC281}">
      <dgm:prSet/>
      <dgm:spPr/>
      <dgm:t>
        <a:bodyPr/>
        <a:lstStyle/>
        <a:p>
          <a:endParaRPr lang="en-US"/>
        </a:p>
      </dgm:t>
    </dgm:pt>
    <dgm:pt modelId="{9BB977A4-248E-4D36-9D75-25E320610CE2}" type="sibTrans" cxnId="{5782D8A1-0A1E-45D2-A684-D41EAFFDC281}">
      <dgm:prSet/>
      <dgm:spPr/>
      <dgm:t>
        <a:bodyPr/>
        <a:lstStyle/>
        <a:p>
          <a:endParaRPr lang="en-US"/>
        </a:p>
      </dgm:t>
    </dgm:pt>
    <dgm:pt modelId="{FFFC3E39-4EC3-4B92-AC40-749629C5B01E}">
      <dgm:prSet/>
      <dgm:spPr/>
      <dgm:t>
        <a:bodyPr/>
        <a:lstStyle/>
        <a:p>
          <a:r>
            <a:rPr lang="en-US" dirty="0"/>
            <a:t>Total Stockholder’s Equity </a:t>
          </a:r>
        </a:p>
      </dgm:t>
    </dgm:pt>
    <dgm:pt modelId="{44CE7F4E-A292-4DFD-A28E-C37ED41CFD46}" type="parTrans" cxnId="{EB17B151-F6A2-4D19-B9CC-C56E956941BB}">
      <dgm:prSet/>
      <dgm:spPr/>
      <dgm:t>
        <a:bodyPr/>
        <a:lstStyle/>
        <a:p>
          <a:endParaRPr lang="en-US"/>
        </a:p>
      </dgm:t>
    </dgm:pt>
    <dgm:pt modelId="{A74683EA-8421-46E3-92EF-CDE6B4B7FD2B}" type="sibTrans" cxnId="{EB17B151-F6A2-4D19-B9CC-C56E956941BB}">
      <dgm:prSet/>
      <dgm:spPr/>
      <dgm:t>
        <a:bodyPr/>
        <a:lstStyle/>
        <a:p>
          <a:endParaRPr lang="en-US"/>
        </a:p>
      </dgm:t>
    </dgm:pt>
    <dgm:pt modelId="{B394200A-4A89-4899-B38C-5A3310B97AC1}">
      <dgm:prSet/>
      <dgm:spPr/>
      <dgm:t>
        <a:bodyPr/>
        <a:lstStyle/>
        <a:p>
          <a:r>
            <a:rPr lang="en-US" dirty="0"/>
            <a:t>JNJ’s dividend payments have been divided to four incidents in a year. </a:t>
          </a:r>
          <a:endParaRPr lang="en-US" dirty="0">
            <a:solidFill>
              <a:schemeClr val="tx2">
                <a:lumMod val="90000"/>
                <a:lumOff val="10000"/>
              </a:schemeClr>
            </a:solidFill>
          </a:endParaRPr>
        </a:p>
      </dgm:t>
    </dgm:pt>
    <dgm:pt modelId="{AAA057DD-BA59-400A-954C-743296627D37}" type="parTrans" cxnId="{CDD2B911-DC96-4CF3-A4AC-EA91DE9B1A0C}">
      <dgm:prSet/>
      <dgm:spPr/>
      <dgm:t>
        <a:bodyPr/>
        <a:lstStyle/>
        <a:p>
          <a:endParaRPr lang="en-US"/>
        </a:p>
      </dgm:t>
    </dgm:pt>
    <dgm:pt modelId="{41FF07C0-5248-4081-A23C-71FF7AC02CD4}" type="sibTrans" cxnId="{CDD2B911-DC96-4CF3-A4AC-EA91DE9B1A0C}">
      <dgm:prSet/>
      <dgm:spPr/>
      <dgm:t>
        <a:bodyPr/>
        <a:lstStyle/>
        <a:p>
          <a:endParaRPr lang="en-US"/>
        </a:p>
      </dgm:t>
    </dgm:pt>
    <dgm:pt modelId="{32688288-F642-434A-AE0C-DE755D8BC238}">
      <dgm:prSet/>
      <dgm:spPr/>
      <dgm:t>
        <a:bodyPr/>
        <a:lstStyle/>
        <a:p>
          <a:r>
            <a:rPr lang="en-US" dirty="0"/>
            <a:t>For the fiscal year 2019, Johnson &amp; Johnson had a total stockholder equity of  US </a:t>
          </a:r>
          <a:r>
            <a:rPr lang="en-US" b="0" i="0" dirty="0"/>
            <a:t>$109.5 billion (Yahoo! Finance, 2020).  </a:t>
          </a:r>
          <a:endParaRPr lang="en-US" dirty="0"/>
        </a:p>
      </dgm:t>
    </dgm:pt>
    <dgm:pt modelId="{2D8562E5-3A23-4F44-A412-DEAF67B85718}" type="sibTrans" cxnId="{5487C5B0-E2A2-4A3B-A32C-0D9735A8844A}">
      <dgm:prSet/>
      <dgm:spPr/>
      <dgm:t>
        <a:bodyPr/>
        <a:lstStyle/>
        <a:p>
          <a:endParaRPr lang="en-US"/>
        </a:p>
      </dgm:t>
    </dgm:pt>
    <dgm:pt modelId="{E3BAF355-DD77-40AE-A57B-E459E1007936}" type="parTrans" cxnId="{5487C5B0-E2A2-4A3B-A32C-0D9735A8844A}">
      <dgm:prSet/>
      <dgm:spPr/>
      <dgm:t>
        <a:bodyPr/>
        <a:lstStyle/>
        <a:p>
          <a:endParaRPr lang="en-US"/>
        </a:p>
      </dgm:t>
    </dgm:pt>
    <dgm:pt modelId="{F89BAD6E-EBBD-44AF-9D1E-1A4E09218C6F}">
      <dgm:prSet/>
      <dgm:spPr/>
      <dgm:t>
        <a:bodyPr/>
        <a:lstStyle/>
        <a:p>
          <a:r>
            <a:rPr lang="en-US" dirty="0"/>
            <a:t>The company has a dividend cover amounting to </a:t>
          </a:r>
          <a:r>
            <a:rPr lang="en-US" dirty="0">
              <a:solidFill>
                <a:schemeClr val="tx2">
                  <a:lumMod val="90000"/>
                  <a:lumOff val="10000"/>
                </a:schemeClr>
              </a:solidFill>
            </a:rPr>
            <a:t>2.3 (</a:t>
          </a:r>
          <a:r>
            <a:rPr lang="en-US" dirty="0">
              <a:solidFill>
                <a:schemeClr val="tx2">
                  <a:lumMod val="90000"/>
                  <a:lumOff val="10000"/>
                </a:schemeClr>
              </a:solidFill>
              <a:latin typeface="Carlito"/>
            </a:rPr>
            <a:t>Brealey, Myers, &amp; Marcus, 2020; Yahoo! Finance, 2020)</a:t>
          </a:r>
          <a:r>
            <a:rPr lang="en-US" dirty="0">
              <a:solidFill>
                <a:schemeClr val="tx2">
                  <a:lumMod val="90000"/>
                  <a:lumOff val="10000"/>
                </a:schemeClr>
              </a:solidFill>
            </a:rPr>
            <a:t>.  </a:t>
          </a:r>
        </a:p>
      </dgm:t>
    </dgm:pt>
    <dgm:pt modelId="{44FD8F02-A990-4B17-B55F-6D9D308A54C1}" type="parTrans" cxnId="{BB1184BF-90A4-440A-B806-5D5FE47C2FC0}">
      <dgm:prSet/>
      <dgm:spPr/>
      <dgm:t>
        <a:bodyPr/>
        <a:lstStyle/>
        <a:p>
          <a:endParaRPr lang="en-US"/>
        </a:p>
      </dgm:t>
    </dgm:pt>
    <dgm:pt modelId="{5B36FCAA-274D-4FDB-A070-914346096116}" type="sibTrans" cxnId="{BB1184BF-90A4-440A-B806-5D5FE47C2FC0}">
      <dgm:prSet/>
      <dgm:spPr/>
      <dgm:t>
        <a:bodyPr/>
        <a:lstStyle/>
        <a:p>
          <a:endParaRPr lang="en-US"/>
        </a:p>
      </dgm:t>
    </dgm:pt>
    <dgm:pt modelId="{86D6B780-C3F1-4FA7-95C8-4BF9CFECB451}" type="pres">
      <dgm:prSet presAssocID="{1BB4F761-B09E-4C55-8EBF-093213FAF4CC}" presName="linear" presStyleCnt="0">
        <dgm:presLayoutVars>
          <dgm:animLvl val="lvl"/>
          <dgm:resizeHandles val="exact"/>
        </dgm:presLayoutVars>
      </dgm:prSet>
      <dgm:spPr/>
    </dgm:pt>
    <dgm:pt modelId="{2293ECDD-7169-4CBD-AA0B-231ADEF0D4C0}" type="pres">
      <dgm:prSet presAssocID="{043428E3-222B-4CE8-9632-EB4509AA752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EDDF29A-2AC3-4003-A2E9-63C3A44A042A}" type="pres">
      <dgm:prSet presAssocID="{043428E3-222B-4CE8-9632-EB4509AA752A}" presName="childText" presStyleLbl="revTx" presStyleIdx="0" presStyleCnt="3">
        <dgm:presLayoutVars>
          <dgm:bulletEnabled val="1"/>
        </dgm:presLayoutVars>
      </dgm:prSet>
      <dgm:spPr/>
    </dgm:pt>
    <dgm:pt modelId="{23B161B2-D632-4E93-8896-C9E32E00209E}" type="pres">
      <dgm:prSet presAssocID="{047E56F0-010E-4CBA-BB70-4E4FB505232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02A1207-CF77-40B7-A07F-C3E8E970CBC4}" type="pres">
      <dgm:prSet presAssocID="{047E56F0-010E-4CBA-BB70-4E4FB505232A}" presName="childText" presStyleLbl="revTx" presStyleIdx="1" presStyleCnt="3">
        <dgm:presLayoutVars>
          <dgm:bulletEnabled val="1"/>
        </dgm:presLayoutVars>
      </dgm:prSet>
      <dgm:spPr/>
    </dgm:pt>
    <dgm:pt modelId="{D8E8788A-B2AE-43A7-BEA0-14226E466A14}" type="pres">
      <dgm:prSet presAssocID="{FFFC3E39-4EC3-4B92-AC40-749629C5B01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9A8A0A7-5223-4FB2-8DA1-33A837F99FC8}" type="pres">
      <dgm:prSet presAssocID="{FFFC3E39-4EC3-4B92-AC40-749629C5B01E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CDD2B911-DC96-4CF3-A4AC-EA91DE9B1A0C}" srcId="{047E56F0-010E-4CBA-BB70-4E4FB505232A}" destId="{B394200A-4A89-4899-B38C-5A3310B97AC1}" srcOrd="0" destOrd="0" parTransId="{AAA057DD-BA59-400A-954C-743296627D37}" sibTransId="{41FF07C0-5248-4081-A23C-71FF7AC02CD4}"/>
    <dgm:cxn modelId="{C9F0511C-70AF-461C-B8AA-57D3C93B4760}" type="presOf" srcId="{1BB4F761-B09E-4C55-8EBF-093213FAF4CC}" destId="{86D6B780-C3F1-4FA7-95C8-4BF9CFECB451}" srcOrd="0" destOrd="0" presId="urn:microsoft.com/office/officeart/2005/8/layout/vList2"/>
    <dgm:cxn modelId="{58661423-CC0C-4E4E-83E6-CD7641690D4C}" srcId="{043428E3-222B-4CE8-9632-EB4509AA752A}" destId="{8244D896-7EC8-42B4-B23B-68D66702BA79}" srcOrd="0" destOrd="0" parTransId="{A3B60651-B635-4BDB-882A-4A7B8FED6DE9}" sibTransId="{467608DF-D411-4B6E-90C0-78B62FD66746}"/>
    <dgm:cxn modelId="{7B8E6927-586B-4CDE-B511-F940626EC693}" type="presOf" srcId="{F89BAD6E-EBBD-44AF-9D1E-1A4E09218C6F}" destId="{E02A1207-CF77-40B7-A07F-C3E8E970CBC4}" srcOrd="0" destOrd="1" presId="urn:microsoft.com/office/officeart/2005/8/layout/vList2"/>
    <dgm:cxn modelId="{4CED5333-54C3-4397-9716-6EEB393A8801}" type="presOf" srcId="{32688288-F642-434A-AE0C-DE755D8BC238}" destId="{C9A8A0A7-5223-4FB2-8DA1-33A837F99FC8}" srcOrd="0" destOrd="0" presId="urn:microsoft.com/office/officeart/2005/8/layout/vList2"/>
    <dgm:cxn modelId="{EA7CB24F-E0F9-4FE0-AA98-805377EBD9AA}" type="presOf" srcId="{047E56F0-010E-4CBA-BB70-4E4FB505232A}" destId="{23B161B2-D632-4E93-8896-C9E32E00209E}" srcOrd="0" destOrd="0" presId="urn:microsoft.com/office/officeart/2005/8/layout/vList2"/>
    <dgm:cxn modelId="{EB17B151-F6A2-4D19-B9CC-C56E956941BB}" srcId="{1BB4F761-B09E-4C55-8EBF-093213FAF4CC}" destId="{FFFC3E39-4EC3-4B92-AC40-749629C5B01E}" srcOrd="2" destOrd="0" parTransId="{44CE7F4E-A292-4DFD-A28E-C37ED41CFD46}" sibTransId="{A74683EA-8421-46E3-92EF-CDE6B4B7FD2B}"/>
    <dgm:cxn modelId="{8FA00883-7F58-4C6A-B121-766A16415CE8}" srcId="{1BB4F761-B09E-4C55-8EBF-093213FAF4CC}" destId="{043428E3-222B-4CE8-9632-EB4509AA752A}" srcOrd="0" destOrd="0" parTransId="{337467B3-670E-4553-9253-F3A5ABCBF472}" sibTransId="{AAE7EDF6-B8E4-443A-92AC-C34DEC41C1AA}"/>
    <dgm:cxn modelId="{CECA8189-CB31-485A-B4B5-A0531437992D}" type="presOf" srcId="{043428E3-222B-4CE8-9632-EB4509AA752A}" destId="{2293ECDD-7169-4CBD-AA0B-231ADEF0D4C0}" srcOrd="0" destOrd="0" presId="urn:microsoft.com/office/officeart/2005/8/layout/vList2"/>
    <dgm:cxn modelId="{FF6710A1-0C4E-4B37-AED2-C7F7ED1B65D3}" type="presOf" srcId="{FFFC3E39-4EC3-4B92-AC40-749629C5B01E}" destId="{D8E8788A-B2AE-43A7-BEA0-14226E466A14}" srcOrd="0" destOrd="0" presId="urn:microsoft.com/office/officeart/2005/8/layout/vList2"/>
    <dgm:cxn modelId="{5782D8A1-0A1E-45D2-A684-D41EAFFDC281}" srcId="{1BB4F761-B09E-4C55-8EBF-093213FAF4CC}" destId="{047E56F0-010E-4CBA-BB70-4E4FB505232A}" srcOrd="1" destOrd="0" parTransId="{9B0E053C-768C-48AF-BF09-47167EB060E7}" sibTransId="{9BB977A4-248E-4D36-9D75-25E320610CE2}"/>
    <dgm:cxn modelId="{5487C5B0-E2A2-4A3B-A32C-0D9735A8844A}" srcId="{FFFC3E39-4EC3-4B92-AC40-749629C5B01E}" destId="{32688288-F642-434A-AE0C-DE755D8BC238}" srcOrd="0" destOrd="0" parTransId="{E3BAF355-DD77-40AE-A57B-E459E1007936}" sibTransId="{2D8562E5-3A23-4F44-A412-DEAF67B85718}"/>
    <dgm:cxn modelId="{BB1184BF-90A4-440A-B806-5D5FE47C2FC0}" srcId="{047E56F0-010E-4CBA-BB70-4E4FB505232A}" destId="{F89BAD6E-EBBD-44AF-9D1E-1A4E09218C6F}" srcOrd="1" destOrd="0" parTransId="{44FD8F02-A990-4B17-B55F-6D9D308A54C1}" sibTransId="{5B36FCAA-274D-4FDB-A070-914346096116}"/>
    <dgm:cxn modelId="{1AA0BAEC-61A3-45EA-BB76-DD7BF27091D3}" type="presOf" srcId="{B394200A-4A89-4899-B38C-5A3310B97AC1}" destId="{E02A1207-CF77-40B7-A07F-C3E8E970CBC4}" srcOrd="0" destOrd="0" presId="urn:microsoft.com/office/officeart/2005/8/layout/vList2"/>
    <dgm:cxn modelId="{D27CB3FC-C27D-46BE-8A51-43573B43CC1F}" type="presOf" srcId="{8244D896-7EC8-42B4-B23B-68D66702BA79}" destId="{5EDDF29A-2AC3-4003-A2E9-63C3A44A042A}" srcOrd="0" destOrd="0" presId="urn:microsoft.com/office/officeart/2005/8/layout/vList2"/>
    <dgm:cxn modelId="{392BEDE7-49D5-4C48-B37E-00130A9988B3}" type="presParOf" srcId="{86D6B780-C3F1-4FA7-95C8-4BF9CFECB451}" destId="{2293ECDD-7169-4CBD-AA0B-231ADEF0D4C0}" srcOrd="0" destOrd="0" presId="urn:microsoft.com/office/officeart/2005/8/layout/vList2"/>
    <dgm:cxn modelId="{57545EC6-4EAA-424A-8632-840F1DB1A98D}" type="presParOf" srcId="{86D6B780-C3F1-4FA7-95C8-4BF9CFECB451}" destId="{5EDDF29A-2AC3-4003-A2E9-63C3A44A042A}" srcOrd="1" destOrd="0" presId="urn:microsoft.com/office/officeart/2005/8/layout/vList2"/>
    <dgm:cxn modelId="{E626CF6A-E02F-4464-A478-EB1360552E7B}" type="presParOf" srcId="{86D6B780-C3F1-4FA7-95C8-4BF9CFECB451}" destId="{23B161B2-D632-4E93-8896-C9E32E00209E}" srcOrd="2" destOrd="0" presId="urn:microsoft.com/office/officeart/2005/8/layout/vList2"/>
    <dgm:cxn modelId="{35C2E84F-A471-4313-A10B-4003950027C3}" type="presParOf" srcId="{86D6B780-C3F1-4FA7-95C8-4BF9CFECB451}" destId="{E02A1207-CF77-40B7-A07F-C3E8E970CBC4}" srcOrd="3" destOrd="0" presId="urn:microsoft.com/office/officeart/2005/8/layout/vList2"/>
    <dgm:cxn modelId="{56F823FD-0130-4205-812F-15968838DF7F}" type="presParOf" srcId="{86D6B780-C3F1-4FA7-95C8-4BF9CFECB451}" destId="{D8E8788A-B2AE-43A7-BEA0-14226E466A14}" srcOrd="4" destOrd="0" presId="urn:microsoft.com/office/officeart/2005/8/layout/vList2"/>
    <dgm:cxn modelId="{DCC71A59-5247-414B-A49D-58BA7046B358}" type="presParOf" srcId="{86D6B780-C3F1-4FA7-95C8-4BF9CFECB451}" destId="{C9A8A0A7-5223-4FB2-8DA1-33A837F99FC8}" srcOrd="5" destOrd="0" presId="urn:microsoft.com/office/officeart/2005/8/layout/vList2"/>
  </dgm:cxnLst>
  <dgm:bg/>
  <dgm:whole>
    <a:ln w="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3ECDD-7169-4CBD-AA0B-231ADEF0D4C0}">
      <dsp:nvSpPr>
        <dsp:cNvPr id="0" name=""/>
        <dsp:cNvSpPr/>
      </dsp:nvSpPr>
      <dsp:spPr>
        <a:xfrm>
          <a:off x="0" y="20133"/>
          <a:ext cx="7220488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Stock Price</a:t>
          </a:r>
        </a:p>
      </dsp:txBody>
      <dsp:txXfrm>
        <a:off x="36296" y="56429"/>
        <a:ext cx="7147896" cy="670943"/>
      </dsp:txXfrm>
    </dsp:sp>
    <dsp:sp modelId="{5EDDF29A-2AC3-4003-A2E9-63C3A44A042A}">
      <dsp:nvSpPr>
        <dsp:cNvPr id="0" name=""/>
        <dsp:cNvSpPr/>
      </dsp:nvSpPr>
      <dsp:spPr>
        <a:xfrm>
          <a:off x="0" y="763668"/>
          <a:ext cx="7220488" cy="753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25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The company’s current stock price is US $148.10 (</a:t>
          </a:r>
          <a:r>
            <a:rPr lang="en-US" sz="2400" kern="1200" dirty="0">
              <a:solidFill>
                <a:schemeClr val="tx2">
                  <a:lumMod val="90000"/>
                  <a:lumOff val="10000"/>
                </a:schemeClr>
              </a:solidFill>
              <a:latin typeface="Carlito"/>
            </a:rPr>
            <a:t>Yahoo! Finance, 2020)</a:t>
          </a:r>
          <a:r>
            <a:rPr lang="en-US" sz="2400" kern="1200" dirty="0">
              <a:solidFill>
                <a:schemeClr val="tx2">
                  <a:lumMod val="90000"/>
                  <a:lumOff val="10000"/>
                </a:schemeClr>
              </a:solidFill>
            </a:rPr>
            <a:t>. </a:t>
          </a:r>
          <a:endParaRPr lang="en-US" sz="2400" kern="1200" dirty="0"/>
        </a:p>
      </dsp:txBody>
      <dsp:txXfrm>
        <a:off x="0" y="763668"/>
        <a:ext cx="7220488" cy="753997"/>
      </dsp:txXfrm>
    </dsp:sp>
    <dsp:sp modelId="{23B161B2-D632-4E93-8896-C9E32E00209E}">
      <dsp:nvSpPr>
        <dsp:cNvPr id="0" name=""/>
        <dsp:cNvSpPr/>
      </dsp:nvSpPr>
      <dsp:spPr>
        <a:xfrm>
          <a:off x="0" y="1517665"/>
          <a:ext cx="7220488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Dividend Payment</a:t>
          </a:r>
        </a:p>
      </dsp:txBody>
      <dsp:txXfrm>
        <a:off x="36296" y="1553961"/>
        <a:ext cx="7147896" cy="670943"/>
      </dsp:txXfrm>
    </dsp:sp>
    <dsp:sp modelId="{E02A1207-CF77-40B7-A07F-C3E8E970CBC4}">
      <dsp:nvSpPr>
        <dsp:cNvPr id="0" name=""/>
        <dsp:cNvSpPr/>
      </dsp:nvSpPr>
      <dsp:spPr>
        <a:xfrm>
          <a:off x="0" y="2261200"/>
          <a:ext cx="7220488" cy="1828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25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JNJ’s dividend payments have been divided to four incidents in a year. </a:t>
          </a:r>
          <a:endParaRPr lang="en-US" sz="2400" kern="1200" dirty="0">
            <a:solidFill>
              <a:schemeClr val="tx2">
                <a:lumMod val="90000"/>
                <a:lumOff val="10000"/>
              </a:schemeClr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The company has a dividend cover amounting to </a:t>
          </a:r>
          <a:r>
            <a:rPr lang="en-US" sz="2400" kern="1200" dirty="0">
              <a:solidFill>
                <a:schemeClr val="tx2">
                  <a:lumMod val="90000"/>
                  <a:lumOff val="10000"/>
                </a:schemeClr>
              </a:solidFill>
            </a:rPr>
            <a:t>2.3 (</a:t>
          </a:r>
          <a:r>
            <a:rPr lang="en-US" sz="2400" kern="1200" dirty="0">
              <a:solidFill>
                <a:schemeClr val="tx2">
                  <a:lumMod val="90000"/>
                  <a:lumOff val="10000"/>
                </a:schemeClr>
              </a:solidFill>
              <a:latin typeface="Carlito"/>
            </a:rPr>
            <a:t>Brealey, Myers, &amp; Marcus, 2020; Yahoo! Finance, 2020)</a:t>
          </a:r>
          <a:r>
            <a:rPr lang="en-US" sz="2400" kern="1200" dirty="0">
              <a:solidFill>
                <a:schemeClr val="tx2">
                  <a:lumMod val="90000"/>
                  <a:lumOff val="10000"/>
                </a:schemeClr>
              </a:solidFill>
            </a:rPr>
            <a:t>.  </a:t>
          </a:r>
        </a:p>
      </dsp:txBody>
      <dsp:txXfrm>
        <a:off x="0" y="2261200"/>
        <a:ext cx="7220488" cy="1828845"/>
      </dsp:txXfrm>
    </dsp:sp>
    <dsp:sp modelId="{D8E8788A-B2AE-43A7-BEA0-14226E466A14}">
      <dsp:nvSpPr>
        <dsp:cNvPr id="0" name=""/>
        <dsp:cNvSpPr/>
      </dsp:nvSpPr>
      <dsp:spPr>
        <a:xfrm>
          <a:off x="0" y="4090045"/>
          <a:ext cx="7220488" cy="743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Total Stockholder’s Equity </a:t>
          </a:r>
        </a:p>
      </dsp:txBody>
      <dsp:txXfrm>
        <a:off x="36296" y="4126341"/>
        <a:ext cx="7147896" cy="670943"/>
      </dsp:txXfrm>
    </dsp:sp>
    <dsp:sp modelId="{C9A8A0A7-5223-4FB2-8DA1-33A837F99FC8}">
      <dsp:nvSpPr>
        <dsp:cNvPr id="0" name=""/>
        <dsp:cNvSpPr/>
      </dsp:nvSpPr>
      <dsp:spPr>
        <a:xfrm>
          <a:off x="0" y="4833580"/>
          <a:ext cx="7220488" cy="1090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925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For the fiscal year 2019, Johnson &amp; Johnson had a total stockholder equity of  US </a:t>
          </a:r>
          <a:r>
            <a:rPr lang="en-US" sz="2400" b="0" i="0" kern="1200" dirty="0"/>
            <a:t>$109.5 billion (Yahoo! Finance, 2020).  </a:t>
          </a:r>
          <a:endParaRPr lang="en-US" sz="2400" kern="1200" dirty="0"/>
        </a:p>
      </dsp:txBody>
      <dsp:txXfrm>
        <a:off x="0" y="4833580"/>
        <a:ext cx="7220488" cy="1090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B018AA-DEA7-448F-AE2F-C3D13A0F02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87A71-96EB-4108-95A3-855A4C360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47F05-0506-494A-8060-3F395B947DF9}" type="datetimeFigureOut">
              <a:rPr lang="en-US" smtClean="0"/>
              <a:t>10/18/2020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5591A-E83D-4F8A-B064-12B29D3154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F2308-535F-471C-9423-3467454C92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1E857-36B8-43F1-9D87-FE508167BC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3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C0A13-3F3D-45D4-B17C-1E0ACF36A6FB}" type="datetimeFigureOut">
              <a:rPr lang="en-US" smtClean="0"/>
              <a:t>10/18/2020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AAAB6-A2C6-4A85-A3A1-98EFBA61C9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52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effectLst/>
              <a:latin typeface="Segoe UI" panose="020B0502040204020203" pitchFamily="34" charset="0"/>
            </a:endParaRPr>
          </a:p>
          <a:p>
            <a:r>
              <a:rPr lang="en-US" dirty="0"/>
              <a:t>ID=d924773e-9a16-4d6d-9803-8cb819e99682
Recipe=text_billboard
Type=TextOnly
Variant=0
FamilyID=AccentBoxWalbaum_Zero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AA36B1-75F6-458C-B388-8BC01E9857C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0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The company and its ticker symbol – The company whose long-term performance will be assessed is Johnson &amp; Johnson (J&amp;J). Its ticker symbol is JNJ.</a:t>
            </a:r>
          </a:p>
          <a:p>
            <a:endParaRPr lang="en-US" dirty="0"/>
          </a:p>
          <a:p>
            <a:r>
              <a:rPr lang="en-US" dirty="0"/>
              <a:t>• Cash flow from operations – JNJ’s operating cash flow for the year 2019 is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23,416,000,000.</a:t>
            </a:r>
          </a:p>
          <a:p>
            <a:endParaRPr lang="en-US" dirty="0"/>
          </a:p>
          <a:p>
            <a:pPr algn="just"/>
            <a:r>
              <a:rPr lang="en-US" dirty="0"/>
              <a:t>• Price-to-earnings ratio – JNJ’s P/E is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18.43X.</a:t>
            </a:r>
          </a:p>
          <a:p>
            <a:pPr algn="just"/>
            <a:endParaRPr lang="en-US" dirty="0"/>
          </a:p>
          <a:p>
            <a:r>
              <a:rPr lang="en-US" dirty="0"/>
              <a:t>• Stock dividends and the yield – The annual stock dividends of JNJ is $4.04 for every share with a yield of 2.73%.</a:t>
            </a:r>
          </a:p>
          <a:p>
            <a:endParaRPr lang="en-US" dirty="0"/>
          </a:p>
          <a:p>
            <a:r>
              <a:rPr lang="en-US" dirty="0"/>
              <a:t>• Earnings per share ratio – JNJ’s EPS for the year 2019 is $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26.03. </a:t>
            </a:r>
          </a:p>
          <a:p>
            <a:endParaRPr lang="en-US" dirty="0"/>
          </a:p>
          <a:p>
            <a:r>
              <a:rPr lang="en-US" dirty="0"/>
              <a:t>• Revenue estimates for the next 12 months – In 2021, JNJ estimates an average revenue of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88.53B with the lowest being 86.69B while the highest is 91.54B (Yahoo! Finance, 2020). </a:t>
            </a:r>
          </a:p>
          <a:p>
            <a:endParaRPr lang="en-US" dirty="0"/>
          </a:p>
          <a:p>
            <a:r>
              <a:rPr lang="en-US" dirty="0"/>
              <a:t>• Revenue from the previous 3 years – in 2017 the </a:t>
            </a:r>
            <a:r>
              <a:rPr lang="en-US" b="0" dirty="0"/>
              <a:t>company’s revenue was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$76.45B while in 2018 it was at $81.581B and last year 2019, the revenue accumulated by JNJ was $82.059B (Yahoo! Finance, 2020). </a:t>
            </a:r>
          </a:p>
          <a:p>
            <a:endParaRPr lang="en-US" b="0" dirty="0"/>
          </a:p>
          <a:p>
            <a:r>
              <a:rPr lang="en-US" dirty="0"/>
              <a:t>• Statement of cash flows and identify net cash from operating, investing, and financing activities over the past 3 years</a:t>
            </a:r>
          </a:p>
          <a:p>
            <a:endParaRPr lang="en-US" dirty="0"/>
          </a:p>
          <a:p>
            <a:r>
              <a:rPr lang="en-US" dirty="0"/>
              <a:t>• Average trade volume The company’s average trading volume is $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5,653,192.</a:t>
            </a:r>
            <a:endParaRPr lang="en-US" b="0" dirty="0"/>
          </a:p>
          <a:p>
            <a:endParaRPr lang="en-US" dirty="0"/>
          </a:p>
          <a:p>
            <a:r>
              <a:rPr lang="en-US" dirty="0"/>
              <a:t>• Current stock price, 52-week high, and 1-year estimated stock price - The company’s current stock price is USD 148.10 and the 52-week high price percentage change is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15.62% and the 1-year estimated stock price averagely </a:t>
            </a:r>
            <a:r>
              <a:rPr lang="en-US" dirty="0"/>
              <a:t>$166.55 with the lowest being $139.00 as the highest is $180.00. </a:t>
            </a:r>
          </a:p>
          <a:p>
            <a:endParaRPr lang="en-US" dirty="0"/>
          </a:p>
          <a:p>
            <a:r>
              <a:rPr lang="en-US" dirty="0"/>
              <a:t>• Analysts’ recommendations for the stock (buy, sell, hold): Buy 6; Sell 0; Hold 0 (</a:t>
            </a:r>
            <a:r>
              <a:rPr lang="en-US" sz="1200" dirty="0">
                <a:solidFill>
                  <a:srgbClr val="000000"/>
                </a:solidFill>
                <a:latin typeface="Carlito"/>
              </a:rPr>
              <a:t>TipRanks, 2020)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• Market cap for the company -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389.921B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AAAB6-A2C6-4A85-A3A1-98EFBA61C96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983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AAAB6-A2C6-4A85-A3A1-98EFBA61C96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088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company’s market cap is relevant considering its capability of providing an insight on the valuation of a company compared to its competitors in the industrial market. This is to mean, as at 30</a:t>
            </a:r>
            <a:r>
              <a:rPr lang="en-US" baseline="30000" dirty="0"/>
              <a:t>th</a:t>
            </a:r>
            <a:r>
              <a:rPr lang="en-US" dirty="0"/>
              <a:t> June 2019, Johnson &amp; Johnson was valued at $ 389,921 millions compared to its competitors such as Pfizer Inc. Nonetheless, the market cap makes a company aware what their investors are willing to pay for their common stocks.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AAAB6-A2C6-4A85-A3A1-98EFBA61C96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600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AAAB6-A2C6-4A85-A3A1-98EFBA61C96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8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2" y="1473243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</p:spPr>
        <p:txBody>
          <a:bodyPr anchor="ctr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64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0564" y="825500"/>
            <a:ext cx="6803136" cy="5207000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164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546884" y="1142220"/>
            <a:ext cx="3671485" cy="43334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C47E32-D289-4A1B-A3C7-A355CD5572E8}"/>
              </a:ext>
            </a:extLst>
          </p:cNvPr>
          <p:cNvSpPr/>
          <p:nvPr userDrawn="1"/>
        </p:nvSpPr>
        <p:spPr>
          <a:xfrm rot="16200000">
            <a:off x="1533363" y="3400262"/>
            <a:ext cx="6399975" cy="8369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625600"/>
            <a:ext cx="4127500" cy="3365500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05272" y="6356350"/>
            <a:ext cx="128016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0960" y="4352544"/>
            <a:ext cx="4507992" cy="250545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0960" y="0"/>
            <a:ext cx="4507992" cy="412394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FA3CC7-31ED-4E5A-87A6-AA1D8F4251FC}"/>
              </a:ext>
            </a:extLst>
          </p:cNvPr>
          <p:cNvSpPr/>
          <p:nvPr userDrawn="1"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7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</p:spPr>
        <p:txBody>
          <a:bodyPr anchor="ctr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16BBE9-8A9C-450B-A235-677945C7ED44}"/>
              </a:ext>
            </a:extLst>
          </p:cNvPr>
          <p:cNvSpPr/>
          <p:nvPr userDrawn="1"/>
        </p:nvSpPr>
        <p:spPr>
          <a:xfrm flipH="1">
            <a:off x="577878" y="1480457"/>
            <a:ext cx="45719" cy="46010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5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6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673635DF-99E4-4A0C-A272-D9FF87695DE7}"/>
              </a:ext>
            </a:extLst>
          </p:cNvPr>
          <p:cNvSpPr/>
          <p:nvPr userDrawn="1"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0C76F-6331-4485-AA5B-D61483481F68}"/>
              </a:ext>
            </a:extLst>
          </p:cNvPr>
          <p:cNvSpPr/>
          <p:nvPr userDrawn="1"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CB2BA4C-9ADA-41DB-B758-9E3CFECD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0957ADB-410A-48BE-AA95-3A708314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112591B-8032-4FDF-9B26-8F505642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52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2F4163-FF9F-453F-99BB-82B8FDB0A1F9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239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607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4555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763C05-47FB-4725-A20D-066889246220}"/>
              </a:ext>
            </a:extLst>
          </p:cNvPr>
          <p:cNvSpPr/>
          <p:nvPr userDrawn="1"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9EDC39EC-C00D-4DE8-8828-E0E5AD57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2" name="Picture Placeholder 14">
            <a:extLst>
              <a:ext uri="{FF2B5EF4-FFF2-40B4-BE49-F238E27FC236}">
                <a16:creationId xmlns:a16="http://schemas.microsoft.com/office/drawing/2014/main" id="{AC393A50-B0FA-44B0-850A-6E748DECA20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99923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3" name="Picture Placeholder 14">
            <a:extLst>
              <a:ext uri="{FF2B5EF4-FFF2-40B4-BE49-F238E27FC236}">
                <a16:creationId xmlns:a16="http://schemas.microsoft.com/office/drawing/2014/main" id="{C19D18E3-AE27-4902-A5E1-1E388C8CA88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871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4A1E4D4-19E0-496B-BBAF-99A720781C00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0281C10-EAAA-4F45-8CC9-87F9F9116C2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89175D6-43FD-42A2-8595-893FC3BFCDF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28F74B10-F76D-4BBB-A284-01D5A0DF8B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31536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BD245DC2-6D7B-4AEE-B8EE-0D0E473AFF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45552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28069EAF-8C82-49CC-8A38-2ACAD26F7D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268712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DAA3B1CD-59B3-4B73-B91A-88CED1D8FDD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94360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C1FED6B0-DEB7-46E3-8038-FE6788AC24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8376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3151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93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524234" y="31749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203688"/>
            <a:ext cx="3291840" cy="2968512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799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07992" y="3203687"/>
            <a:ext cx="329184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E04853A-B5A7-418B-B49F-E718136614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3991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D08E5547-BBB9-4D87-A012-6BC6B13308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39912" y="3203687"/>
            <a:ext cx="329184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6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78408"/>
            <a:ext cx="4059936" cy="1106424"/>
          </a:xfr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59152"/>
            <a:ext cx="4059936" cy="3429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1120" y="566928"/>
            <a:ext cx="2871216" cy="23408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3016" y="566928"/>
            <a:ext cx="2871216" cy="23408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EDCB6-603C-4A22-80E6-232A6202452A}"/>
              </a:ext>
            </a:extLst>
          </p:cNvPr>
          <p:cNvSpPr/>
          <p:nvPr userDrawn="1"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43016" y="3108960"/>
            <a:ext cx="5989320" cy="305409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7324344" y="630936"/>
            <a:ext cx="4517136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978408"/>
            <a:ext cx="3721608" cy="1106424"/>
          </a:xfr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7328" y="630936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1480" y="630936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480" y="3438144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5280B1-DD77-4ADB-A6FC-71309BCB66E1}"/>
              </a:ext>
            </a:extLst>
          </p:cNvPr>
          <p:cNvSpPr/>
          <p:nvPr userDrawn="1"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67328" y="3438144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D33A8D-B0BB-4920-AAC4-6EE9952AA5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72400" y="3099816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C2F80E1-DA5D-4EBA-BDBC-FFD24776ED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772400" y="4215384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36A3E74-5D94-4FE5-A5F8-7DA032AD48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72400" y="5321808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14">
            <a:extLst>
              <a:ext uri="{FF2B5EF4-FFF2-40B4-BE49-F238E27FC236}">
                <a16:creationId xmlns:a16="http://schemas.microsoft.com/office/drawing/2014/main" id="{A36D2011-9E99-44AA-8612-4EEBAAA5D03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772400" y="2532888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80B0958E-0709-4604-ADAF-A6137275F31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72400" y="3630168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F4A09204-1398-472F-B713-0AD4918877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772400" y="4754880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393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77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224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4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3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0" r:id="rId2"/>
    <p:sldLayoutId id="2147483731" r:id="rId3"/>
    <p:sldLayoutId id="2147483723" r:id="rId4"/>
    <p:sldLayoutId id="2147483722" r:id="rId5"/>
    <p:sldLayoutId id="2147483732" r:id="rId6"/>
    <p:sldLayoutId id="2147483736" r:id="rId7"/>
    <p:sldLayoutId id="2147483725" r:id="rId8"/>
    <p:sldLayoutId id="2147483733" r:id="rId9"/>
    <p:sldLayoutId id="2147483734" r:id="rId10"/>
    <p:sldLayoutId id="2147483735" r:id="rId11"/>
    <p:sldLayoutId id="2147483726" r:id="rId12"/>
    <p:sldLayoutId id="2147483727" r:id="rId13"/>
    <p:sldLayoutId id="2147483728" r:id="rId14"/>
    <p:sldLayoutId id="214748372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inance.yahoo.com/quote/JNJ?p=JNJ&amp;.tsrc=fin-srch" TargetMode="External"/><Relationship Id="rId2" Type="http://schemas.openxmlformats.org/officeDocument/2006/relationships/hyperlink" Target="https://www.tipranks.com/stocks/jnj/forecas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D9D20-B4BB-42AA-8DDD-68CC9F1D9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Signature Assignment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8FDB-60EE-45AE-BB89-9A561A61C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2773" y="3382379"/>
            <a:ext cx="7223760" cy="685800"/>
          </a:xfrm>
        </p:spPr>
        <p:txBody>
          <a:bodyPr>
            <a:normAutofit fontScale="925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Investor Presentation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F95E235-ABD9-41FC-B05E-623B16CC88AE}"/>
              </a:ext>
            </a:extLst>
          </p:cNvPr>
          <p:cNvSpPr txBox="1">
            <a:spLocks/>
          </p:cNvSpPr>
          <p:nvPr/>
        </p:nvSpPr>
        <p:spPr>
          <a:xfrm>
            <a:off x="3541689" y="4178721"/>
            <a:ext cx="4997003" cy="161677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Investor FIN571 – Corporate Finance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YOUR NAME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83373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4A85B-2AC6-4E29-B074-AB92F8FA9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62" y="1493950"/>
            <a:ext cx="4327302" cy="3644720"/>
          </a:xfrm>
        </p:spPr>
        <p:txBody>
          <a:bodyPr anchor="ctr">
            <a:norm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AB0EB-0819-41F4-99E9-C02FA0DAF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062" y="586889"/>
            <a:ext cx="6738743" cy="5594970"/>
          </a:xfrm>
        </p:spPr>
        <p:txBody>
          <a:bodyPr>
            <a:normAutofit/>
          </a:bodyPr>
          <a:lstStyle/>
          <a:p>
            <a:pPr marL="0" indent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Key Indicators</a:t>
            </a:r>
          </a:p>
          <a:p>
            <a:pPr marL="0" indent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Stock and the P/E Ratio</a:t>
            </a:r>
          </a:p>
          <a:p>
            <a:pPr marL="0" indent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Market Cap</a:t>
            </a:r>
          </a:p>
          <a:p>
            <a:pPr marL="0" indent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Trends</a:t>
            </a:r>
          </a:p>
          <a:p>
            <a:pPr marL="0" indent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Recommendation</a:t>
            </a:r>
          </a:p>
          <a:p>
            <a:pPr marL="0" indent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Conclusion</a:t>
            </a:r>
          </a:p>
          <a:p>
            <a:pPr marL="0" indent="0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• References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FA539-2DA6-4197-AA13-56E0C339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D3A99-BC9D-4DC2-BE1B-9E2C93EDD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535" y="1590799"/>
            <a:ext cx="10705177" cy="4706970"/>
          </a:xfrm>
        </p:spPr>
        <p:txBody>
          <a:bodyPr anchor="t">
            <a:normAutofit/>
          </a:bodyPr>
          <a:lstStyle/>
          <a:p>
            <a:r>
              <a:rPr lang="en-US" sz="3600" dirty="0"/>
              <a:t>Key Performance Indicators are a collection of measurements that can be quantified to weigh an organization’s perform in the long run. 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A company’s financial, strategic as well as operational accomplishments are  portrayed through KPIs in comparison to those of its industrial competitors.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D061C-023A-4DD9-8847-DD7718553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6" y="225638"/>
            <a:ext cx="6502400" cy="1100887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Key Performance Indicators</a:t>
            </a:r>
          </a:p>
        </p:txBody>
      </p:sp>
    </p:spTree>
    <p:extLst>
      <p:ext uri="{BB962C8B-B14F-4D97-AF65-F5344CB8AC3E}">
        <p14:creationId xmlns:p14="http://schemas.microsoft.com/office/powerpoint/2010/main" val="2177544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Stock to P/E Ratio as at June 30</a:t>
            </a:r>
            <a:r>
              <a:rPr lang="en-US" baseline="30000" dirty="0"/>
              <a:t>th</a:t>
            </a:r>
            <a:endParaRPr lang="en-US" dirty="0"/>
          </a:p>
        </p:txBody>
      </p:sp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1BE60BCC-2676-47EB-A76E-FAE649D9F1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670321"/>
              </p:ext>
            </p:extLst>
          </p:nvPr>
        </p:nvGraphicFramePr>
        <p:xfrm>
          <a:off x="1720313" y="1813301"/>
          <a:ext cx="8508569" cy="4138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5673">
                  <a:extLst>
                    <a:ext uri="{9D8B030D-6E8A-4147-A177-3AD203B41FA5}">
                      <a16:colId xmlns:a16="http://schemas.microsoft.com/office/drawing/2014/main" val="3093316935"/>
                    </a:ext>
                  </a:extLst>
                </a:gridCol>
                <a:gridCol w="3682719">
                  <a:extLst>
                    <a:ext uri="{9D8B030D-6E8A-4147-A177-3AD203B41FA5}">
                      <a16:colId xmlns:a16="http://schemas.microsoft.com/office/drawing/2014/main" val="3045239117"/>
                    </a:ext>
                  </a:extLst>
                </a:gridCol>
                <a:gridCol w="2960177">
                  <a:extLst>
                    <a:ext uri="{9D8B030D-6E8A-4147-A177-3AD203B41FA5}">
                      <a16:colId xmlns:a16="http://schemas.microsoft.com/office/drawing/2014/main" val="2866263490"/>
                    </a:ext>
                  </a:extLst>
                </a:gridCol>
              </a:tblGrid>
              <a:tr h="1135936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Stock Price</a:t>
                      </a:r>
                    </a:p>
                    <a:p>
                      <a:pPr algn="ctr"/>
                      <a:r>
                        <a:rPr lang="en-US" sz="3200" dirty="0"/>
                        <a:t>(in US Dollars)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P/E Ratio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1584937"/>
                  </a:ext>
                </a:extLst>
              </a:tr>
              <a:tr h="1000704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122.18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20.64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8394759"/>
                  </a:ext>
                </a:extLst>
              </a:tr>
              <a:tr h="1000704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115.03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26.52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4865998"/>
                  </a:ext>
                </a:extLst>
              </a:tr>
              <a:tr h="1000704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/>
                        <a:t>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135.57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22.48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8921114"/>
                  </a:ext>
                </a:extLst>
              </a:tr>
            </a:tbl>
          </a:graphicData>
        </a:graphic>
      </p:graphicFrame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48F1280-0C85-421E-BF0E-DB3DAF29F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Investor Presentation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7357B90-43D4-43A9-9C2B-156AED8FF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915B9F8-5F55-4A6C-BDA4-9E95573C8390}"/>
              </a:ext>
            </a:extLst>
          </p:cNvPr>
          <p:cNvSpPr txBox="1">
            <a:spLocks/>
          </p:cNvSpPr>
          <p:nvPr/>
        </p:nvSpPr>
        <p:spPr>
          <a:xfrm>
            <a:off x="1645455" y="5977884"/>
            <a:ext cx="4817338" cy="4694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Source: (Yahoo! Finance, 2020)</a:t>
            </a:r>
          </a:p>
        </p:txBody>
      </p:sp>
    </p:spTree>
    <p:extLst>
      <p:ext uri="{BB962C8B-B14F-4D97-AF65-F5344CB8AC3E}">
        <p14:creationId xmlns:p14="http://schemas.microsoft.com/office/powerpoint/2010/main" val="4266353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Market Cap</a:t>
            </a:r>
          </a:p>
        </p:txBody>
      </p:sp>
      <p:graphicFrame>
        <p:nvGraphicFramePr>
          <p:cNvPr id="9" name="Content Placeholder 8" descr="chart">
            <a:extLst>
              <a:ext uri="{FF2B5EF4-FFF2-40B4-BE49-F238E27FC236}">
                <a16:creationId xmlns:a16="http://schemas.microsoft.com/office/drawing/2014/main" id="{E5BCED8C-11AC-4A52-8DA6-2AC6CE63DD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685668"/>
              </p:ext>
            </p:extLst>
          </p:nvPr>
        </p:nvGraphicFramePr>
        <p:xfrm>
          <a:off x="1116013" y="2324745"/>
          <a:ext cx="10167937" cy="413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65C8300-CD8E-4F35-9B79-C5DE7AD9D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Investor Presentation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E797B30-1740-4A68-A40B-1D255EBC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FAE54A-F02B-4873-B6AD-7B3B7BB3DDE8}"/>
              </a:ext>
            </a:extLst>
          </p:cNvPr>
          <p:cNvSpPr/>
          <p:nvPr/>
        </p:nvSpPr>
        <p:spPr>
          <a:xfrm>
            <a:off x="1152244" y="1431032"/>
            <a:ext cx="20505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222222"/>
                </a:solidFill>
              </a:rPr>
              <a:t>(in millions)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32742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F6EA5-1EEF-4F8D-A202-227127F37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588" y="2433235"/>
            <a:ext cx="3037978" cy="2286154"/>
          </a:xfrm>
          <a:ln w="28575"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Trends</a:t>
            </a:r>
          </a:p>
        </p:txBody>
      </p:sp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CD52CFE9-6772-4F0C-A45C-9CDFBF9DB8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011589"/>
              </p:ext>
            </p:extLst>
          </p:nvPr>
        </p:nvGraphicFramePr>
        <p:xfrm>
          <a:off x="4496230" y="301213"/>
          <a:ext cx="7220488" cy="59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548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F57BF9-5B99-4D8E-9855-18C6FD7BB0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115567" y="2372650"/>
            <a:ext cx="8710357" cy="823912"/>
          </a:xfrm>
        </p:spPr>
        <p:txBody>
          <a:bodyPr anchor="ctr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Need to Increase P/E Ratio in 2021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10043212" cy="29685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800" dirty="0"/>
              <a:t>Considering the reduced P/E ration in 2019 from 2018 by 15.2% , it is necessary that the company seeks entering more foreign markets, innovate newer pharmaceutical products while at the same time control its operational costs in order to ascertain an increase Price-to-Earnings Ratio. 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A803AF1-C09B-4905-8AEE-15B680F6E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Investor Presentation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A06BCBE-7F1D-4794-A964-0B03C617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665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EB919-4F65-4B5E-ADF3-272AD780E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757" y="1817952"/>
            <a:ext cx="10585497" cy="3823431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JNJ has a high stock price compared to other companies operating in the pharmaceutical industry in the US. This is to mean, their investors’ interests are efficiently met by the company’s management.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48DDF-62CA-455C-A7CB-AB86D3378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2245" y="371960"/>
            <a:ext cx="4180203" cy="1084571"/>
          </a:xfrm>
        </p:spPr>
        <p:txBody>
          <a:bodyPr>
            <a:normAutofit fontScale="92500"/>
          </a:bodyPr>
          <a:lstStyle/>
          <a:p>
            <a:r>
              <a:rPr lang="en-US" sz="6000" b="1" dirty="0">
                <a:solidFill>
                  <a:schemeClr val="tx1"/>
                </a:solidFill>
              </a:rPr>
              <a:t>Conclusion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6A6F4-FC75-45A7-B6F8-488E7FD1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Investor Presentation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FBF44-1F57-4664-8847-9214C41B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58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4A85B-2AC6-4E29-B074-AB92F8FA9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062" y="1441342"/>
            <a:ext cx="4327302" cy="3697327"/>
          </a:xfrm>
        </p:spPr>
        <p:txBody>
          <a:bodyPr anchor="ctr">
            <a:normAutofit/>
          </a:bodyPr>
          <a:lstStyle/>
          <a:p>
            <a:pPr algn="ctr"/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AB0EB-0819-41F4-99E9-C02FA0DAF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7464" y="586889"/>
            <a:ext cx="6925341" cy="5594970"/>
          </a:xfrm>
        </p:spPr>
        <p:txBody>
          <a:bodyPr anchor="ctr">
            <a:normAutofit fontScale="92500" lnSpcReduction="20000"/>
          </a:bodyPr>
          <a:lstStyle/>
          <a:p>
            <a:endParaRPr lang="en-US" sz="1200" dirty="0">
              <a:solidFill>
                <a:srgbClr val="0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Brealey, R., Myers, S. C., Marcus, A. J. (2020). </a:t>
            </a:r>
            <a:r>
              <a:rPr lang="en-US" sz="2800" i="1" dirty="0">
                <a:solidFill>
                  <a:srgbClr val="000000"/>
                </a:solidFill>
              </a:rPr>
              <a:t>Fundamentals of corporate finance </a:t>
            </a:r>
            <a:r>
              <a:rPr lang="en-US" sz="2800" dirty="0">
                <a:solidFill>
                  <a:srgbClr val="000000"/>
                </a:solidFill>
              </a:rPr>
              <a:t>(10th ed). McGraw-Hill Education.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TipRanks. (2020). </a:t>
            </a:r>
            <a:r>
              <a:rPr lang="en-US" sz="2800" i="1" dirty="0">
                <a:solidFill>
                  <a:srgbClr val="000000"/>
                </a:solidFill>
              </a:rPr>
              <a:t>Johnson &amp; Johnson Stock Forecast &amp; Price Targets: All Analyst Consensus &amp; Price Target</a:t>
            </a:r>
            <a:r>
              <a:rPr lang="en-US" sz="2800" dirty="0">
                <a:solidFill>
                  <a:srgbClr val="000000"/>
                </a:solidFill>
              </a:rPr>
              <a:t>. </a:t>
            </a:r>
            <a:r>
              <a:rPr lang="en-US" sz="2800" dirty="0">
                <a:solidFill>
                  <a:srgbClr val="000000"/>
                </a:solidFill>
                <a:hlinkClick r:id="rId2"/>
              </a:rPr>
              <a:t>https://www.tipranks.com/stocks/jnj/forecast</a:t>
            </a:r>
            <a:endParaRPr lang="en-US" sz="2800" dirty="0">
              <a:solidFill>
                <a:srgbClr val="000000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Yahoo! Finance. (2020). </a:t>
            </a:r>
            <a:r>
              <a:rPr lang="en-US" sz="2800" i="1" dirty="0">
                <a:solidFill>
                  <a:srgbClr val="000000"/>
                </a:solidFill>
              </a:rPr>
              <a:t>Johnson &amp; Johnson</a:t>
            </a:r>
            <a:r>
              <a:rPr lang="en-US" sz="2800" dirty="0">
                <a:solidFill>
                  <a:srgbClr val="000000"/>
                </a:solidFill>
              </a:rPr>
              <a:t>. </a:t>
            </a:r>
            <a:r>
              <a:rPr lang="en-US" sz="2800" dirty="0">
                <a:solidFill>
                  <a:srgbClr val="000000"/>
                </a:solidFill>
                <a:hlinkClick r:id="rId3"/>
              </a:rPr>
              <a:t>https://finance.yahoo.com/quote/JNJ?p=JNJ&amp;.tsrc=fin-srch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FA539-2DA6-4197-AA13-56E0C3395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072013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0D7697-8E53-4EA8-8CBB-9C19575257BF}">
  <ds:schemaRefs>
    <ds:schemaRef ds:uri="16c05727-aa75-4e4a-9b5f-8a80a1165891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927DC71-2909-427C-BDB0-3E47E21015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F0A252-5923-47A2-A53A-F9BF72908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AccentBox presentation</Template>
  <TotalTime>0</TotalTime>
  <Words>840</Words>
  <Application>Microsoft Office PowerPoint</Application>
  <PresentationFormat>Widescreen</PresentationFormat>
  <Paragraphs>94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Next LT Pro</vt:lpstr>
      <vt:lpstr>Calibri</vt:lpstr>
      <vt:lpstr>Carlito</vt:lpstr>
      <vt:lpstr>Segoe UI</vt:lpstr>
      <vt:lpstr>AccentBoxVTI</vt:lpstr>
      <vt:lpstr>Signature Assignment</vt:lpstr>
      <vt:lpstr>Table of Contents</vt:lpstr>
      <vt:lpstr>Key Performance Indicators are a collection of measurements that can be quantified to weigh an organization’s perform in the long run.    A company’s financial, strategic as well as operational accomplishments are  portrayed through KPIs in comparison to those of its industrial competitors. </vt:lpstr>
      <vt:lpstr>Stock to P/E Ratio as at June 30th</vt:lpstr>
      <vt:lpstr>Market Cap</vt:lpstr>
      <vt:lpstr>Trends</vt:lpstr>
      <vt:lpstr>Recommendation</vt:lpstr>
      <vt:lpstr>JNJ has a high stock price compared to other companies operating in the pharmaceutical industry in the US. This is to mean, their investors’ interests are efficiently met by the company’s management.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2020-10-18T17:18:56Z</dcterms:created>
  <dcterms:modified xsi:type="dcterms:W3CDTF">2020-10-18T22:43:50Z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